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52"/>
  </p:notesMasterIdLst>
  <p:sldIdLst>
    <p:sldId id="294" r:id="rId3"/>
    <p:sldId id="848" r:id="rId4"/>
    <p:sldId id="855" r:id="rId5"/>
    <p:sldId id="856" r:id="rId6"/>
    <p:sldId id="664" r:id="rId7"/>
    <p:sldId id="854" r:id="rId8"/>
    <p:sldId id="852" r:id="rId9"/>
    <p:sldId id="857" r:id="rId10"/>
    <p:sldId id="802" r:id="rId11"/>
    <p:sldId id="853" r:id="rId12"/>
    <p:sldId id="743" r:id="rId13"/>
    <p:sldId id="745" r:id="rId14"/>
    <p:sldId id="769" r:id="rId15"/>
    <p:sldId id="835" r:id="rId16"/>
    <p:sldId id="445" r:id="rId17"/>
    <p:sldId id="822" r:id="rId18"/>
    <p:sldId id="723" r:id="rId19"/>
    <p:sldId id="836" r:id="rId20"/>
    <p:sldId id="771" r:id="rId21"/>
    <p:sldId id="837" r:id="rId22"/>
    <p:sldId id="804" r:id="rId23"/>
    <p:sldId id="843" r:id="rId24"/>
    <p:sldId id="844" r:id="rId25"/>
    <p:sldId id="845" r:id="rId26"/>
    <p:sldId id="823" r:id="rId27"/>
    <p:sldId id="829" r:id="rId28"/>
    <p:sldId id="726" r:id="rId29"/>
    <p:sldId id="846" r:id="rId30"/>
    <p:sldId id="847" r:id="rId31"/>
    <p:sldId id="826" r:id="rId32"/>
    <p:sldId id="828" r:id="rId33"/>
    <p:sldId id="827" r:id="rId34"/>
    <p:sldId id="786" r:id="rId35"/>
    <p:sldId id="824" r:id="rId36"/>
    <p:sldId id="728" r:id="rId37"/>
    <p:sldId id="830" r:id="rId38"/>
    <p:sldId id="831" r:id="rId39"/>
    <p:sldId id="832" r:id="rId40"/>
    <p:sldId id="833" r:id="rId41"/>
    <p:sldId id="809" r:id="rId42"/>
    <p:sldId id="825" r:id="rId43"/>
    <p:sldId id="858" r:id="rId44"/>
    <p:sldId id="859" r:id="rId45"/>
    <p:sldId id="842" r:id="rId46"/>
    <p:sldId id="734" r:id="rId47"/>
    <p:sldId id="834" r:id="rId48"/>
    <p:sldId id="811" r:id="rId49"/>
    <p:sldId id="813" r:id="rId50"/>
    <p:sldId id="814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0AC200"/>
    <a:srgbClr val="F15A22"/>
    <a:srgbClr val="0000FF"/>
    <a:srgbClr val="FFD400"/>
    <a:srgbClr val="00BAE8"/>
    <a:srgbClr val="FAFAFC"/>
    <a:srgbClr val="9437FF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3" autoAdjust="0"/>
    <p:restoredTop sz="82658" autoAdjust="0"/>
  </p:normalViewPr>
  <p:slideViewPr>
    <p:cSldViewPr snapToGrid="0">
      <p:cViewPr varScale="1">
        <p:scale>
          <a:sx n="87" d="100"/>
          <a:sy n="87" d="100"/>
        </p:scale>
        <p:origin x="2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1T16:04:51.852" idx="2">
    <p:pos x="1664" y="790"/>
    <p:text>画像を活用した配置を検討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5T17:38:57.242" idx="1">
    <p:pos x="84" y="790"/>
    <p:text>背景画像を変更する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まず最初に、最近抱えている課題認識を共有させてくださいー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68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39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80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4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989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61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040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094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330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46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787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61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104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4389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75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50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32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040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366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992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551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16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690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88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kubernetes" TargetMode="External"/><Relationship Id="rId3" Type="http://schemas.openxmlformats.org/officeDocument/2006/relationships/hyperlink" Target="https://www.sonarqube.org/" TargetMode="External"/><Relationship Id="rId7" Type="http://schemas.openxmlformats.org/officeDocument/2006/relationships/hyperlink" Target="https://www.slideshare.net/linecorp/an-agile-way-as-an-set-at-line/linecorp/an-agile-way-as-an-set-at-l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hyperlink" Target="https://github.com/jenkins-x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03218030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89426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アジャイルプラクティス・マインドセットだけで改善活動は可能か？</a:t>
            </a:r>
            <a:endParaRPr lang="en-US" altLang="ja-JP" sz="2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580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技術と実験の必要性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76572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組織・ビジネスへインパクトを与える活動の重要性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</a:t>
            </a: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6110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ポイント・概要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パフォーマンステストの実現と、問題の事前発見・修正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29021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アイコンを後で使うよ！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0" y="5057342"/>
            <a:ext cx="3780000" cy="1080000"/>
          </a:xfrm>
          <a:prstGeom prst="rect">
            <a:avLst/>
          </a:prstGeom>
        </p:spPr>
      </p:pic>
      <p:pic>
        <p:nvPicPr>
          <p:cNvPr id="5" name="図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428" y="2926318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9" name="テキスト ボックス 8">
            <a:hlinkClick r:id="rId7"/>
          </p:cNvPr>
          <p:cNvSpPr txBox="1"/>
          <p:nvPr/>
        </p:nvSpPr>
        <p:spPr>
          <a:xfrm>
            <a:off x="6286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rgbClr val="0AC200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  <a:hlinkClick r:id="rId7"/>
              </a:rPr>
              <a:t>SET</a:t>
            </a:r>
            <a:endParaRPr kumimoji="1" lang="ja-JP" altLang="en-US" sz="2800">
              <a:solidFill>
                <a:srgbClr val="0AC200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15350" y="1875295"/>
            <a:ext cx="360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7B53B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ja-JP" altLang="en-US" sz="2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アジャイルコーチ</a:t>
            </a:r>
            <a:endParaRPr kumimoji="1" lang="ja-JP" altLang="en-US" sz="280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pic>
        <p:nvPicPr>
          <p:cNvPr id="3" name="図 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00" y="2926318"/>
            <a:ext cx="1854000" cy="1798895"/>
          </a:xfrm>
          <a:prstGeom prst="rect">
            <a:avLst/>
          </a:prstGeom>
          <a:ln>
            <a:noFill/>
          </a:ln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-1" y="1169742"/>
            <a:ext cx="3960000" cy="503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sz="2000" dirty="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0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失敗を許容する文化</a:t>
            </a:r>
            <a:endParaRPr lang="en-US" altLang="ja-JP" sz="2000" dirty="0">
              <a:solidFill>
                <a:schemeClr val="tx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What</a:t>
            </a:r>
          </a:p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How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参加者の皆様が現場に持ち帰って試せる形で</a:t>
            </a:r>
          </a:p>
          <a:p>
            <a:pPr marL="0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Where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特定の開発チーム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組織横断活動まで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事例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2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35804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縦＋横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コンサルティングだけではなく、一緒にチームと苦しみを共有してみよう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つの</a:t>
            </a:r>
            <a: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KPI</a:t>
            </a: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で語彙と価値観を合わせ、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ロール問わずに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同じ方向を向くようにする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成果物ベースで会話することで、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認識のズレや行動の無駄を削ぎ、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より価値にフォーカスする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452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発見・提供することができる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0838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当セッションのサブ目的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チームをこれから作ろうとされている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会社・担当者の皆さま向けの</a:t>
            </a:r>
          </a:p>
          <a:p>
            <a:pPr marL="0" lvl="1" indent="0" algn="ctr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具体的なアプローチ集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079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次のページ参照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どう書こうか？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566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17686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>
                <a:solidFill>
                  <a:srgbClr val="07B53B"/>
                </a:solidFill>
              </a:rPr>
              <a:t>プロダクト開発以外にも</a:t>
            </a:r>
            <a:br>
              <a:rPr lang="en-US" altLang="ja-JP" sz="4000" dirty="0">
                <a:solidFill>
                  <a:srgbClr val="07B53B"/>
                </a:solidFill>
              </a:rPr>
            </a:br>
            <a:r>
              <a:rPr lang="ja-JP" altLang="en-US" sz="4000">
                <a:solidFill>
                  <a:srgbClr val="07B53B"/>
                </a:solidFill>
              </a:rPr>
              <a:t>技術は活用できる</a:t>
            </a:r>
            <a:endParaRPr lang="en-US" altLang="ja-JP" sz="4000" dirty="0">
              <a:solidFill>
                <a:srgbClr val="07B53B"/>
              </a:solidFill>
            </a:endParaRPr>
          </a:p>
          <a:p>
            <a:pPr algn="ctr"/>
            <a:endParaRPr lang="en-US" altLang="ja-JP" sz="2800" dirty="0">
              <a:solidFill>
                <a:srgbClr val="7F7F7F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失敗から学べる組織文化だけではなく、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仕組みも併せて作る</a:t>
            </a:r>
            <a:endParaRPr lang="en-US" altLang="ja-JP" sz="2800" dirty="0">
              <a:solidFill>
                <a:srgbClr val="07B53B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rgbClr val="7F7F7F"/>
                </a:solidFill>
              </a:rPr>
              <a:t>自動テストを、プロダクトハックのための</a:t>
            </a:r>
            <a:br>
              <a:rPr lang="en-US" altLang="ja-JP" sz="2800" dirty="0">
                <a:solidFill>
                  <a:srgbClr val="7F7F7F"/>
                </a:solidFill>
              </a:rPr>
            </a:br>
            <a:r>
              <a:rPr lang="ja-JP" altLang="en-US" sz="2800">
                <a:solidFill>
                  <a:srgbClr val="07B53B"/>
                </a:solidFill>
              </a:rPr>
              <a:t>トライアル＆エラーの手段</a:t>
            </a:r>
            <a:r>
              <a:rPr lang="ja-JP" altLang="en-US" sz="2800">
                <a:solidFill>
                  <a:srgbClr val="7F7F7F"/>
                </a:solidFill>
              </a:rPr>
              <a:t>として活用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広くアプローチする</a:t>
            </a:r>
            <a:r>
              <a:rPr lang="ja-JP" altLang="en-US" sz="2800">
                <a:solidFill>
                  <a:srgbClr val="07B53B"/>
                </a:solidFill>
              </a:rPr>
              <a:t>シンプルな施策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</a:rPr>
              <a:t>解決できることもたくさんある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220788" lvl="1" indent="-457200"/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１週間単位でアイデア出し・プロトタイピング・ユーザー実験を行う方法論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Google Ventures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社が、スタートアップへの投資・支援の際に活用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220788" lvl="1" indent="-457200"/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Slack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や</a:t>
            </a: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Blue Bottle Coffee</a:t>
            </a:r>
            <a:r>
              <a:rPr lang="ja-JP" altLang="en-US" sz="32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で採用</a:t>
            </a:r>
            <a:endParaRPr lang="en-US" altLang="ja-JP" sz="32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6218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実践内容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工夫すべき点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44531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成果例：テスト自動化の混乱の解決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763588" lvl="1" indent="0">
              <a:buNone/>
            </a:pP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218170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ビジネス指向で自己組織化した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algn="ctr"/>
            <a:r>
              <a:rPr lang="ja-JP" altLang="en-US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個人・チームの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Autonomy</a:t>
            </a:r>
          </a:p>
          <a:p>
            <a:pPr algn="ctr"/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自発的に課題を発見し解決する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「全員」でビジネスをイノベートし</a:t>
            </a:r>
            <a:br>
              <a:rPr lang="en-US" altLang="ja-JP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インパクトを与え続ける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16013" indent="-442913">
              <a:buFont typeface="Arial" charset="0"/>
              <a:buChar char="•"/>
            </a:pPr>
            <a:r>
              <a:rPr lang="ja-JP" altLang="en-US" sz="2800" dirty="0">
                <a:solidFill>
                  <a:srgbClr val="7F7F7F"/>
                </a:solidFill>
                <a:latin typeface="ヒラギノ角ゴ ProN W6"/>
                <a:ea typeface="ヒラギノ角ゴ ProN W6"/>
                <a:cs typeface="ヒラギノ角ゴ ProN W6"/>
              </a:rPr>
              <a:t>全員で要件・進捗・リリースを管理する</a:t>
            </a:r>
            <a:endParaRPr lang="en-US" altLang="ja-JP" sz="2800" dirty="0">
              <a:solidFill>
                <a:srgbClr val="7F7F7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4298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持ち帰って試せる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アイデア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1983696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結論：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8744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63403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title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改善を共に推進する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パートナーとなる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プロダクトマネージャーとともに、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テストの観点から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仕様策定を担う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開発チームとともに、テストの観点から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開発をサポートする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として、テスト自動化の推進や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必要なツールの開発・提供を行う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75899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rgbClr val="F15A22"/>
          </a:solidFill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まとめ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9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個人・チーム・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会社を強化し</a:t>
            </a:r>
            <a:endParaRPr lang="en-US" altLang="ja-JP" sz="6000" b="1" dirty="0">
              <a:solidFill>
                <a:srgbClr val="07B53B"/>
              </a:solidFill>
            </a:endParaRPr>
          </a:p>
          <a:p>
            <a:pPr algn="ctr"/>
            <a:r>
              <a:rPr lang="ja-JP" altLang="en-US" sz="6000" b="1">
                <a:solidFill>
                  <a:srgbClr val="07B53B"/>
                </a:solidFill>
              </a:rPr>
              <a:t>大企業病を回避する！</a:t>
            </a:r>
            <a:endParaRPr lang="en-US" altLang="ja-JP" sz="6000" b="1" dirty="0">
              <a:solidFill>
                <a:srgbClr val="07B53B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改善を推進する理由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8853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Hack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everything!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1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</a:rPr>
              <a:t>And</a:t>
            </a:r>
            <a:r>
              <a:rPr lang="mr-IN" altLang="ja-JP" sz="8000" b="1" dirty="0">
                <a:solidFill>
                  <a:srgbClr val="07B53B"/>
                </a:solidFill>
              </a:rPr>
              <a:t>…</a:t>
            </a:r>
            <a:br>
              <a:rPr lang="en-US" altLang="ja-JP" sz="8000" b="1" dirty="0">
                <a:solidFill>
                  <a:srgbClr val="07B53B"/>
                </a:solidFill>
              </a:rPr>
            </a:br>
            <a:r>
              <a:rPr lang="en-US" altLang="ja-JP" sz="8000" b="1" dirty="0">
                <a:solidFill>
                  <a:srgbClr val="07B53B"/>
                </a:solidFill>
              </a:rPr>
              <a:t>Be happy!</a:t>
            </a:r>
            <a:endParaRPr kumimoji="1" lang="ja-JP" altLang="en-US" sz="8000" b="1">
              <a:solidFill>
                <a:srgbClr val="07B5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2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lvl="1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816214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628651" y="4741995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3952</TotalTime>
  <Words>1358</Words>
  <Application>Microsoft Macintosh PowerPoint</Application>
  <PresentationFormat>画面に合わせる (4:3)</PresentationFormat>
  <Paragraphs>312</Paragraphs>
  <Slides>49</Slides>
  <Notes>49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当セッションの目的</vt:lpstr>
      <vt:lpstr>当セッションのサブ目的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課題認識</vt:lpstr>
      <vt:lpstr>1.</vt:lpstr>
      <vt:lpstr>技術と実験の必要性</vt:lpstr>
      <vt:lpstr>組織・ビジネスへインパクトを与える活動の重要性</vt:lpstr>
      <vt:lpstr>アジェンダ</vt:lpstr>
      <vt:lpstr>PowerPoint プレゼンテーション</vt:lpstr>
      <vt:lpstr>ポイント・概要</vt:lpstr>
      <vt:lpstr>事例1：Ayaperf</vt:lpstr>
      <vt:lpstr>アイコンを後で使うよ！</vt:lpstr>
      <vt:lpstr>事例2：Karate</vt:lpstr>
      <vt:lpstr>まとめ</vt:lpstr>
      <vt:lpstr>ポイント</vt:lpstr>
      <vt:lpstr>PowerPoint プレゼンテーション</vt:lpstr>
      <vt:lpstr>PowerPoint プレゼンテーション</vt:lpstr>
      <vt:lpstr>PowerPoint プレゼンテーション</vt:lpstr>
      <vt:lpstr>Learning Lesson #とは</vt:lpstr>
      <vt:lpstr>ポイント</vt:lpstr>
      <vt:lpstr>SETチームでのルール</vt:lpstr>
      <vt:lpstr>SETチームが学んだこと</vt:lpstr>
      <vt:lpstr>実践内容</vt:lpstr>
      <vt:lpstr>工夫すべき点</vt:lpstr>
      <vt:lpstr>成果例：Onboarding</vt:lpstr>
      <vt:lpstr>まとめ</vt:lpstr>
      <vt:lpstr>PowerPoint プレゼンテーション</vt:lpstr>
      <vt:lpstr>Design Sprint #とは</vt:lpstr>
      <vt:lpstr>ポイント</vt:lpstr>
      <vt:lpstr>実践内容</vt:lpstr>
      <vt:lpstr>工夫すべき点</vt:lpstr>
      <vt:lpstr>成果例：テスト自動化の混乱の解決</vt:lpstr>
      <vt:lpstr>まとめ</vt:lpstr>
      <vt:lpstr>PowerPoint プレゼンテーション</vt:lpstr>
      <vt:lpstr>Caution!</vt:lpstr>
      <vt:lpstr>Caution!</vt:lpstr>
      <vt:lpstr>ポイント</vt:lpstr>
      <vt:lpstr>title</vt:lpstr>
      <vt:lpstr>PowerPoint プレゼンテーション</vt:lpstr>
      <vt:lpstr>改善を推進する理由</vt:lpstr>
      <vt:lpstr>Hack everything!</vt:lpstr>
      <vt:lpstr>And… Be happy!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6346</cp:revision>
  <cp:lastPrinted>2019-12-11T06:41:24Z</cp:lastPrinted>
  <dcterms:created xsi:type="dcterms:W3CDTF">2016-11-21T06:16:44Z</dcterms:created>
  <dcterms:modified xsi:type="dcterms:W3CDTF">2019-12-12T02:39:59Z</dcterms:modified>
</cp:coreProperties>
</file>